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497" y="404664"/>
            <a:ext cx="9144000" cy="422108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3600" b="1" dirty="0"/>
              <a:t>Тема: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Федеральная образовательная программа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дошкольного образования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805264"/>
            <a:ext cx="5216624" cy="1052736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Кафедра </a:t>
            </a:r>
            <a:r>
              <a:rPr lang="ru-RU" sz="2600" dirty="0">
                <a:solidFill>
                  <a:schemeClr val="tx1"/>
                </a:solidFill>
              </a:rPr>
              <a:t>дошкольного </a:t>
            </a:r>
            <a:r>
              <a:rPr lang="ru-RU" sz="2600" dirty="0" smtClean="0">
                <a:solidFill>
                  <a:schemeClr val="tx1"/>
                </a:solidFill>
              </a:rPr>
              <a:t>образования</a:t>
            </a: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>2023 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596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3" y="0"/>
            <a:ext cx="91486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49" y="0"/>
            <a:ext cx="91810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03"/>
            <a:ext cx="9143999" cy="686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03"/>
            <a:ext cx="9143999" cy="686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55" y="0"/>
            <a:ext cx="91625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3" y="0"/>
            <a:ext cx="91486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0"/>
            <a:ext cx="9137073" cy="6863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43" y="0"/>
            <a:ext cx="91797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55" y="0"/>
            <a:ext cx="91625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4"/>
            <a:ext cx="9143999" cy="685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62671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268760"/>
            <a:ext cx="6552728" cy="1440160"/>
          </a:xfrm>
        </p:spPr>
        <p:txBody>
          <a:bodyPr/>
          <a:lstStyle/>
          <a:p>
            <a:r>
              <a:rPr lang="ru-RU" dirty="0"/>
              <a:t>Обсудим сегодня: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04864"/>
            <a:ext cx="7952928" cy="4248472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eriod"/>
            </a:pPr>
            <a:r>
              <a:rPr lang="ru-RU" sz="3100" dirty="0" smtClean="0">
                <a:solidFill>
                  <a:schemeClr val="tx1"/>
                </a:solidFill>
              </a:rPr>
              <a:t>Федеральная </a:t>
            </a:r>
            <a:r>
              <a:rPr lang="ru-RU" sz="3100" dirty="0">
                <a:solidFill>
                  <a:schemeClr val="tx1"/>
                </a:solidFill>
              </a:rPr>
              <a:t>образовательная программа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дошкольного образования: особенности структуры </a:t>
            </a:r>
            <a:r>
              <a:rPr lang="ru-RU" sz="3100" dirty="0" smtClean="0">
                <a:solidFill>
                  <a:schemeClr val="tx1"/>
                </a:solidFill>
              </a:rPr>
              <a:t>и содержания документа</a:t>
            </a:r>
          </a:p>
          <a:p>
            <a:pPr marL="514350" indent="-514350" algn="l">
              <a:buAutoNum type="arabicPeriod"/>
            </a:pPr>
            <a:r>
              <a:rPr lang="ru-RU" sz="3100" dirty="0" smtClean="0">
                <a:solidFill>
                  <a:schemeClr val="tx1"/>
                </a:solidFill>
              </a:rPr>
              <a:t>Переход </a:t>
            </a:r>
            <a:r>
              <a:rPr lang="ru-RU" sz="3100" dirty="0">
                <a:solidFill>
                  <a:schemeClr val="tx1"/>
                </a:solidFill>
              </a:rPr>
              <a:t>дошкольных образовательных </a:t>
            </a:r>
            <a:r>
              <a:rPr lang="ru-RU" sz="3100" dirty="0" smtClean="0">
                <a:solidFill>
                  <a:schemeClr val="tx1"/>
                </a:solidFill>
              </a:rPr>
              <a:t>          организаций</a:t>
            </a:r>
            <a:r>
              <a:rPr lang="ru-RU" sz="3100" dirty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региона </a:t>
            </a:r>
            <a:r>
              <a:rPr lang="ru-RU" sz="3100" dirty="0">
                <a:solidFill>
                  <a:schemeClr val="tx1"/>
                </a:solidFill>
              </a:rPr>
              <a:t>на ФОП ДО: нормативная </a:t>
            </a:r>
            <a:r>
              <a:rPr lang="ru-RU" sz="3100" dirty="0" smtClean="0">
                <a:solidFill>
                  <a:schemeClr val="tx1"/>
                </a:solidFill>
              </a:rPr>
              <a:t>база, необходимые </a:t>
            </a:r>
            <a:r>
              <a:rPr lang="ru-RU" sz="3100" dirty="0">
                <a:solidFill>
                  <a:schemeClr val="tx1"/>
                </a:solidFill>
              </a:rPr>
              <a:t>управленческие решения и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методические шаги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204863"/>
          </a:xfrm>
        </p:spPr>
        <p:txBody>
          <a:bodyPr>
            <a:normAutofit/>
          </a:bodyPr>
          <a:lstStyle/>
          <a:p>
            <a:r>
              <a:rPr lang="ru-RU" sz="2800" b="1" dirty="0"/>
              <a:t>Нормативная база перехода на ФОП ДО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на федеральном уровне: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Федеральный закон №371-ФЗ от 24 сентября 2022 г.</a:t>
            </a:r>
            <a:br>
              <a:rPr lang="ru-RU" sz="1800" dirty="0"/>
            </a:br>
            <a:r>
              <a:rPr lang="ru-RU" sz="1800" dirty="0">
                <a:solidFill>
                  <a:srgbClr val="FF0000"/>
                </a:solidFill>
              </a:rPr>
              <a:t>«О внесении изменений в Федеральный закон «Об образовании в Российской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Федерации» </a:t>
            </a:r>
            <a:r>
              <a:rPr lang="ru-RU" sz="1800" dirty="0"/>
              <a:t>и статью 1 Федерального закона «Об обязательных требованиях в</a:t>
            </a:r>
            <a:br>
              <a:rPr lang="ru-RU" sz="1800" dirty="0"/>
            </a:br>
            <a:r>
              <a:rPr lang="ru-RU" sz="1800" dirty="0"/>
              <a:t>Российской Федерации</a:t>
            </a:r>
            <a:r>
              <a:rPr lang="ru-RU" sz="1800" dirty="0" smtClean="0"/>
              <a:t>»: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32856"/>
            <a:ext cx="9144000" cy="4725144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</a:rPr>
              <a:t>«</a:t>
            </a:r>
            <a:r>
              <a:rPr lang="ru-RU" sz="1600" dirty="0">
                <a:solidFill>
                  <a:schemeClr val="tx1"/>
                </a:solidFill>
              </a:rPr>
              <a:t>Образовательные программы дошкольного образования разрабатываются и утверждаются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организацией, осуществляющей образовательную деятельность, в соответствии с федеральным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государственным образовательным стандартом дошкольного образования </a:t>
            </a:r>
            <a:r>
              <a:rPr lang="ru-RU" sz="1600" dirty="0">
                <a:solidFill>
                  <a:srgbClr val="FF0000"/>
                </a:solidFill>
              </a:rPr>
              <a:t>и </a:t>
            </a:r>
            <a:r>
              <a:rPr lang="ru-RU" sz="1600" b="1" dirty="0">
                <a:solidFill>
                  <a:srgbClr val="FF0000"/>
                </a:solidFill>
              </a:rPr>
              <a:t>соответствующей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федеральной образовательной программой дошкольного образования</a:t>
            </a:r>
            <a:r>
              <a:rPr lang="ru-RU" sz="1600" dirty="0">
                <a:solidFill>
                  <a:srgbClr val="FF0000"/>
                </a:solidFill>
              </a:rPr>
              <a:t>. </a:t>
            </a:r>
            <a:r>
              <a:rPr lang="ru-RU" sz="1600" b="1" dirty="0">
                <a:solidFill>
                  <a:srgbClr val="FF0000"/>
                </a:solidFill>
              </a:rPr>
              <a:t>Содержание и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планируемые результаты разработанных образовательными организациями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образовательных программ должны быть не ниже соответствующих содержания и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планируемых результатов федеральной программы дошкольного образования»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- «Федеральная основная общеобразовательная программа </a:t>
            </a:r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dirty="0">
                <a:solidFill>
                  <a:srgbClr val="FF0000"/>
                </a:solidFill>
              </a:rPr>
              <a:t>учебно-методическая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документация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(федеральный учебный план, федеральный календарный учебный график,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федеральные рабочие программы учебных предметов, курсов, дисциплин (модулей), иных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компонентов, федеральная рабочая программа воспитания, федеральный календарный план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воспитательной работы), </a:t>
            </a:r>
            <a:r>
              <a:rPr lang="ru-RU" sz="1600" b="1" dirty="0">
                <a:solidFill>
                  <a:srgbClr val="FF0000"/>
                </a:solidFill>
              </a:rPr>
              <a:t>определяющая единые для Российской Федерации базовые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объем и содержание образования определенного уровня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и (или) определенной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направленности, </a:t>
            </a:r>
            <a:r>
              <a:rPr lang="ru-RU" sz="1600" b="1" dirty="0">
                <a:solidFill>
                  <a:srgbClr val="FF0000"/>
                </a:solidFill>
              </a:rPr>
              <a:t>планируемые результаты освоения образовательной программы</a:t>
            </a:r>
            <a:r>
              <a:rPr lang="ru-RU" sz="1600" b="1" dirty="0" smtClean="0">
                <a:solidFill>
                  <a:srgbClr val="FF0000"/>
                </a:solidFill>
              </a:rPr>
              <a:t>»</a:t>
            </a: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</a:rPr>
              <a:t>- «Основные общеобразовательные программы подлежат приведению в соответствие с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федеральными основными общеобразовательными программами </a:t>
            </a:r>
            <a:r>
              <a:rPr lang="ru-RU" sz="1600" b="1" dirty="0">
                <a:solidFill>
                  <a:srgbClr val="FF0000"/>
                </a:solidFill>
              </a:rPr>
              <a:t>не позднее 1 сентября 2023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года»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98883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 Федерации от 08.11.2022 № 955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в некоторые приказы Министерства образования и науки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Министерства просвещения Российской Федерации, касающиеся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государственных образовательных стандартов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образования 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обучающихся с ограниченными возможностями здоровья и умственной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отсталостью (интеллектуальными нарушениями)» (зарегистрирован 06.02.2023 № 72264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76269"/>
            <a:ext cx="8568951" cy="437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2700" b="1" dirty="0"/>
              <a:t>Ключевые изменения во ФГОС ДО: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000" dirty="0"/>
              <a:t>П. 2.6: перечень образовательных областей не изменился, однако </a:t>
            </a:r>
            <a:r>
              <a:rPr lang="ru-RU" sz="2000" dirty="0">
                <a:solidFill>
                  <a:srgbClr val="FF0000"/>
                </a:solidFill>
              </a:rPr>
              <a:t>расширено и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конкретизировано содержание образовательных </a:t>
            </a:r>
            <a:r>
              <a:rPr lang="ru-RU" sz="2000" dirty="0" smtClean="0">
                <a:solidFill>
                  <a:srgbClr val="FF0000"/>
                </a:solidFill>
              </a:rPr>
              <a:t>областей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П. 2.7: </a:t>
            </a:r>
            <a:r>
              <a:rPr lang="ru-RU" sz="2000" dirty="0">
                <a:solidFill>
                  <a:srgbClr val="FF0000"/>
                </a:solidFill>
              </a:rPr>
              <a:t>частично изменен перечень детских видов деятельности </a:t>
            </a:r>
            <a:r>
              <a:rPr lang="ru-RU" sz="2000" dirty="0"/>
              <a:t>на этапах</a:t>
            </a:r>
            <a:br>
              <a:rPr lang="ru-RU" sz="2000" dirty="0"/>
            </a:br>
            <a:r>
              <a:rPr lang="ru-RU" sz="2000" dirty="0"/>
              <a:t>младенчества, раннего и дошкольного детства</a:t>
            </a:r>
            <a:br>
              <a:rPr lang="ru-RU" sz="2000" dirty="0"/>
            </a:br>
            <a:r>
              <a:rPr lang="ru-RU" sz="2000" dirty="0"/>
              <a:t>П. 2.10: уточнено, что </a:t>
            </a:r>
            <a:r>
              <a:rPr lang="ru-RU" sz="2000" dirty="0">
                <a:solidFill>
                  <a:srgbClr val="FF0000"/>
                </a:solidFill>
              </a:rPr>
              <a:t>содержание и планируемые результаты ООП должны быть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не ниже содержания и планируемых результатов ФОП ДО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П. 2.11: уточнено, что содержательный раздел Программы должен включать</a:t>
            </a:r>
            <a:br>
              <a:rPr lang="ru-RU" sz="2000" dirty="0"/>
            </a:br>
            <a:r>
              <a:rPr lang="ru-RU" sz="2000" dirty="0"/>
              <a:t>описание образовательной деятельности в соответствии с направлениями</a:t>
            </a:r>
            <a:br>
              <a:rPr lang="ru-RU" sz="2000" dirty="0"/>
            </a:br>
            <a:r>
              <a:rPr lang="ru-RU" sz="2000" dirty="0"/>
              <a:t>развития ребенка, представленными в пяти образовательных областях,</a:t>
            </a:r>
            <a:br>
              <a:rPr lang="ru-RU" sz="2000" dirty="0"/>
            </a:br>
            <a:r>
              <a:rPr lang="ru-RU" sz="2000" dirty="0">
                <a:solidFill>
                  <a:srgbClr val="FF0000"/>
                </a:solidFill>
              </a:rPr>
              <a:t>Федеральной образовательной программой </a:t>
            </a:r>
            <a:r>
              <a:rPr lang="ru-RU" sz="2000" dirty="0"/>
              <a:t>и с учетом используемых</a:t>
            </a:r>
            <a:br>
              <a:rPr lang="ru-RU" sz="2000" dirty="0"/>
            </a:br>
            <a:r>
              <a:rPr lang="ru-RU" sz="2000" dirty="0"/>
              <a:t>методических пособий, обеспечивающих реализацию данного содержания</a:t>
            </a:r>
            <a:br>
              <a:rPr lang="ru-RU" sz="2000" dirty="0"/>
            </a:br>
            <a:r>
              <a:rPr lang="ru-RU" sz="2000" dirty="0"/>
              <a:t>П. 2.12: указано, что </a:t>
            </a:r>
            <a:r>
              <a:rPr lang="ru-RU" sz="2000" dirty="0">
                <a:solidFill>
                  <a:srgbClr val="FF0000"/>
                </a:solidFill>
              </a:rPr>
              <a:t>обязательная часть программы должна соответствовать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ФОП ДО</a:t>
            </a:r>
            <a:r>
              <a:rPr lang="ru-RU" sz="2000" dirty="0"/>
              <a:t>, и </a:t>
            </a:r>
            <a:r>
              <a:rPr lang="ru-RU" sz="2000" dirty="0">
                <a:solidFill>
                  <a:srgbClr val="FF0000"/>
                </a:solidFill>
              </a:rPr>
              <a:t>может оформляться в виде ссылки на ФОП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П. 2.13: указано, что </a:t>
            </a:r>
            <a:r>
              <a:rPr lang="ru-RU" sz="2000" dirty="0">
                <a:solidFill>
                  <a:srgbClr val="FF0000"/>
                </a:solidFill>
              </a:rPr>
              <a:t>в краткой презентации ООП ДО</a:t>
            </a:r>
            <a:r>
              <a:rPr lang="ru-RU" sz="2000" dirty="0"/>
              <a:t>, помимо прочего (см. ФГОС</a:t>
            </a:r>
            <a:br>
              <a:rPr lang="ru-RU" sz="2000" dirty="0"/>
            </a:br>
            <a:r>
              <a:rPr lang="ru-RU" sz="2000" dirty="0"/>
              <a:t>ДО), </a:t>
            </a:r>
            <a:r>
              <a:rPr lang="ru-RU" sz="2000" dirty="0">
                <a:solidFill>
                  <a:srgbClr val="FF0000"/>
                </a:solidFill>
              </a:rPr>
              <a:t>должна быть представлена ссылка на ФОП ДО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П. 3.2.9: </a:t>
            </a:r>
            <a:r>
              <a:rPr lang="ru-RU" sz="2000" dirty="0">
                <a:solidFill>
                  <a:srgbClr val="FF0000"/>
                </a:solidFill>
              </a:rPr>
              <a:t>максимально допустимый объем образовательной нагрузки </a:t>
            </a:r>
            <a:r>
              <a:rPr lang="ru-RU" sz="2000" dirty="0"/>
              <a:t>приведен в</a:t>
            </a:r>
            <a:br>
              <a:rPr lang="ru-RU" sz="2000" dirty="0"/>
            </a:br>
            <a:r>
              <a:rPr lang="ru-RU" sz="2000" dirty="0"/>
              <a:t>соответствие с действующими СанПиН</a:t>
            </a:r>
            <a:br>
              <a:rPr lang="ru-RU" sz="2000" dirty="0"/>
            </a:br>
            <a:r>
              <a:rPr lang="ru-RU" sz="2000" dirty="0"/>
              <a:t>П. 4.6: </a:t>
            </a:r>
            <a:r>
              <a:rPr lang="ru-RU" sz="2000" dirty="0">
                <a:solidFill>
                  <a:srgbClr val="FF0000"/>
                </a:solidFill>
              </a:rPr>
              <a:t>включены целевые ориентиры образования в младенческом возрасте</a:t>
            </a:r>
            <a:r>
              <a:rPr lang="ru-RU" sz="2000" dirty="0"/>
              <a:t>, </a:t>
            </a:r>
            <a:r>
              <a:rPr lang="ru-RU" sz="2000" dirty="0" smtClean="0"/>
              <a:t>а также </a:t>
            </a:r>
            <a:r>
              <a:rPr lang="ru-RU" sz="2000" dirty="0">
                <a:solidFill>
                  <a:srgbClr val="FF0000"/>
                </a:solidFill>
              </a:rPr>
              <a:t>расширены целевые ориентиры </a:t>
            </a:r>
            <a:r>
              <a:rPr lang="ru-RU" sz="2000" dirty="0"/>
              <a:t>в раннем возрасте и на этапе завершения</a:t>
            </a:r>
            <a:br>
              <a:rPr lang="ru-RU" sz="2000" dirty="0"/>
            </a:br>
            <a:r>
              <a:rPr lang="ru-RU" sz="2000" dirty="0"/>
              <a:t>дошкольного образования</a:t>
            </a:r>
            <a:br>
              <a:rPr lang="ru-RU" sz="20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242791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ФОП ДО соответствует</a:t>
            </a:r>
            <a:r>
              <a:rPr lang="ru-RU" sz="4900" dirty="0">
                <a:solidFill>
                  <a:srgbClr val="C00000"/>
                </a:solidFill>
              </a:rPr>
              <a:t/>
            </a:r>
            <a:br>
              <a:rPr lang="ru-RU" sz="4900" dirty="0">
                <a:solidFill>
                  <a:srgbClr val="C00000"/>
                </a:solidFill>
              </a:rPr>
            </a:br>
            <a:r>
              <a:rPr lang="ru-RU" sz="4900" b="1" dirty="0">
                <a:solidFill>
                  <a:srgbClr val="C00000"/>
                </a:solidFill>
              </a:rPr>
              <a:t>ФГОС ДО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1" y="1"/>
            <a:ext cx="9146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2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45</Words>
  <Application>Microsoft Office PowerPoint</Application>
  <PresentationFormat>Экран (4:3)</PresentationFormat>
  <Paragraphs>12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      Тема: Федеральная образовательная программа дошкольного образования </vt:lpstr>
      <vt:lpstr>Презентация PowerPoint</vt:lpstr>
      <vt:lpstr>Обсудим сегодня: </vt:lpstr>
      <vt:lpstr>Нормативная база перехода на ФОП ДО на федеральном уровне: Федеральный закон №371-ФЗ от 24 сентября 2022 г.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Федерации»:</vt:lpstr>
      <vt:lpstr>Приказ 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(интеллектуальными нарушениями)» (зарегистрирован 06.02.2023 № 72264):</vt:lpstr>
      <vt:lpstr>Ключевые изменения во ФГОС ДО: П. 2.6: перечень образовательных областей не изменился, однако расширено и конкретизировано содержание образовательных областей П. 2.7: частично изменен перечень детских видов деятельности на этапах младенчества, раннего и дошкольного детства П. 2.10: уточнено, что содержание и планируемые результаты ООП должны быть не ниже содержания и планируемых результатов ФОП ДО П. 2.11: уточнено, что содержательный раздел Программы должен включать описание образовательной деятельности в соответствии с направлениями развития ребенка, представленными в пяти образовательных областях, Федеральной образовательной программой и с учетом используемых методических пособий, обеспечивающих реализацию данного содержания П. 2.12: указано, что обязательная часть программы должна соответствовать ФОП ДО, и может оформляться в виде ссылки на ФОП П. 2.13: указано, что в краткой презентации ООП ДО, помимо прочего (см. ФГОС ДО), должна быть представлена ссылка на ФОП ДО П. 3.2.9: максимально допустимый объем образовательной нагрузки приведен в соответствие с действующими СанПиН П. 4.6: включены целевые ориентиры образования в младенческом возрасте, а также расширены целевые ориентиры в раннем возрасте и на этапе завершения дошкольного образования  </vt:lpstr>
      <vt:lpstr>ФОП ДО соответствует ФГОС ДО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Межмуниципальный семинар из цикла «Эффективное управление в современном детском саду»      Тема: Федеральная образовательная программа дошкольного образования </dc:title>
  <dc:creator>Mr.Chif</dc:creator>
  <cp:lastModifiedBy>са</cp:lastModifiedBy>
  <cp:revision>6</cp:revision>
  <dcterms:created xsi:type="dcterms:W3CDTF">2022-09-26T13:40:44Z</dcterms:created>
  <dcterms:modified xsi:type="dcterms:W3CDTF">2023-05-24T10:52:05Z</dcterms:modified>
</cp:coreProperties>
</file>